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67" r:id="rId5"/>
    <p:sldId id="268" r:id="rId6"/>
    <p:sldId id="271" r:id="rId7"/>
    <p:sldId id="269" r:id="rId8"/>
    <p:sldId id="270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6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eurology\Desktop\Dr.%20Chan\SCA%20data%20analysis%2020210723\All%20SAR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eurology\Desktop\Dr.%20Chan\SCA%20data%20analysis%2020210723\All%20SAR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eurology\Desktop\Dr.%20Chan\SCA%20data%20analysis%2020210723\All%20SAR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圖表!$A$3</c:f>
              <c:strCache>
                <c:ptCount val="1"/>
                <c:pt idx="0">
                  <c:v>SCA1 (3人)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圖表!$B$2:$C$2</c:f>
              <c:strCache>
                <c:ptCount val="2"/>
                <c:pt idx="0">
                  <c:v>基線</c:v>
                </c:pt>
                <c:pt idx="1">
                  <c:v>第二年</c:v>
                </c:pt>
              </c:strCache>
            </c:strRef>
          </c:cat>
          <c:val>
            <c:numRef>
              <c:f>圖表!$B$3:$C$3</c:f>
              <c:numCache>
                <c:formatCode>General</c:formatCode>
                <c:ptCount val="2"/>
                <c:pt idx="0">
                  <c:v>0</c:v>
                </c:pt>
                <c:pt idx="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0F-4BC4-87FE-B50B51CC00CF}"/>
            </c:ext>
          </c:extLst>
        </c:ser>
        <c:ser>
          <c:idx val="1"/>
          <c:order val="1"/>
          <c:tx>
            <c:strRef>
              <c:f>圖表!$A$4</c:f>
              <c:strCache>
                <c:ptCount val="1"/>
                <c:pt idx="0">
                  <c:v>SCA2 (2人)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圖表!$B$2:$C$2</c:f>
              <c:strCache>
                <c:ptCount val="2"/>
                <c:pt idx="0">
                  <c:v>基線</c:v>
                </c:pt>
                <c:pt idx="1">
                  <c:v>第二年</c:v>
                </c:pt>
              </c:strCache>
            </c:strRef>
          </c:cat>
          <c:val>
            <c:numRef>
              <c:f>圖表!$B$4:$C$4</c:f>
              <c:numCache>
                <c:formatCode>General</c:formatCode>
                <c:ptCount val="2"/>
                <c:pt idx="0">
                  <c:v>0</c:v>
                </c:pt>
                <c:pt idx="1">
                  <c:v>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0F-4BC4-87FE-B50B51CC00CF}"/>
            </c:ext>
          </c:extLst>
        </c:ser>
        <c:ser>
          <c:idx val="2"/>
          <c:order val="2"/>
          <c:tx>
            <c:strRef>
              <c:f>圖表!$A$5</c:f>
              <c:strCache>
                <c:ptCount val="1"/>
                <c:pt idx="0">
                  <c:v>SCA3 (28人)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圖表!$B$2:$C$2</c:f>
              <c:strCache>
                <c:ptCount val="2"/>
                <c:pt idx="0">
                  <c:v>基線</c:v>
                </c:pt>
                <c:pt idx="1">
                  <c:v>第二年</c:v>
                </c:pt>
              </c:strCache>
            </c:strRef>
          </c:cat>
          <c:val>
            <c:numRef>
              <c:f>圖表!$B$5:$C$5</c:f>
              <c:numCache>
                <c:formatCode>General</c:formatCode>
                <c:ptCount val="2"/>
                <c:pt idx="0">
                  <c:v>0</c:v>
                </c:pt>
                <c:pt idx="1">
                  <c:v>2.7100000000000009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0F-4BC4-87FE-B50B51CC00CF}"/>
            </c:ext>
          </c:extLst>
        </c:ser>
        <c:ser>
          <c:idx val="3"/>
          <c:order val="3"/>
          <c:tx>
            <c:strRef>
              <c:f>圖表!$A$6</c:f>
              <c:strCache>
                <c:ptCount val="1"/>
                <c:pt idx="0">
                  <c:v>SCA6 (4人)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圖表!$B$2:$C$2</c:f>
              <c:strCache>
                <c:ptCount val="2"/>
                <c:pt idx="0">
                  <c:v>基線</c:v>
                </c:pt>
                <c:pt idx="1">
                  <c:v>第二年</c:v>
                </c:pt>
              </c:strCache>
            </c:strRef>
          </c:cat>
          <c:val>
            <c:numRef>
              <c:f>圖表!$B$6:$C$6</c:f>
              <c:numCache>
                <c:formatCode>General</c:formatCode>
                <c:ptCount val="2"/>
                <c:pt idx="0">
                  <c:v>0</c:v>
                </c:pt>
                <c:pt idx="1">
                  <c:v>1.1299999999999999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60F-4BC4-87FE-B50B51CC0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7702128"/>
        <c:axId val="1407689648"/>
      </c:lineChart>
      <c:catAx>
        <c:axId val="140770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7689648"/>
        <c:crosses val="autoZero"/>
        <c:auto val="1"/>
        <c:lblAlgn val="ctr"/>
        <c:lblOffset val="100"/>
        <c:noMultiLvlLbl val="0"/>
      </c:catAx>
      <c:valAx>
        <c:axId val="140768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SARA</a:t>
                </a:r>
                <a:r>
                  <a:rPr lang="zh-CN" altLang="en-US" sz="1800" dirty="0" smtClean="0"/>
                  <a:t>增加值</a:t>
                </a:r>
                <a:endParaRPr lang="en-US" sz="18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770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圖表!$K$3</c:f>
              <c:strCache>
                <c:ptCount val="1"/>
                <c:pt idx="0">
                  <c:v>SCA1 (3人)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圖表!$L$2:$M$2</c:f>
              <c:strCache>
                <c:ptCount val="2"/>
                <c:pt idx="0">
                  <c:v>基線</c:v>
                </c:pt>
                <c:pt idx="1">
                  <c:v>第二年</c:v>
                </c:pt>
              </c:strCache>
            </c:strRef>
          </c:cat>
          <c:val>
            <c:numRef>
              <c:f>圖表!$L$3:$M$3</c:f>
              <c:numCache>
                <c:formatCode>General</c:formatCode>
                <c:ptCount val="2"/>
                <c:pt idx="0">
                  <c:v>10.33</c:v>
                </c:pt>
                <c:pt idx="1">
                  <c:v>14.33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9B-4454-A524-2BE8EA789B2B}"/>
            </c:ext>
          </c:extLst>
        </c:ser>
        <c:ser>
          <c:idx val="1"/>
          <c:order val="1"/>
          <c:tx>
            <c:strRef>
              <c:f>圖表!$K$4</c:f>
              <c:strCache>
                <c:ptCount val="1"/>
                <c:pt idx="0">
                  <c:v>SCA2 (2人)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  <a:headEnd type="none"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圖表!$L$2:$M$2</c:f>
              <c:strCache>
                <c:ptCount val="2"/>
                <c:pt idx="0">
                  <c:v>基線</c:v>
                </c:pt>
                <c:pt idx="1">
                  <c:v>第二年</c:v>
                </c:pt>
              </c:strCache>
            </c:strRef>
          </c:cat>
          <c:val>
            <c:numRef>
              <c:f>圖表!$L$4:$M$4</c:f>
              <c:numCache>
                <c:formatCode>General</c:formatCode>
                <c:ptCount val="2"/>
                <c:pt idx="0">
                  <c:v>23.5</c:v>
                </c:pt>
                <c:pt idx="1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9B-4454-A524-2BE8EA789B2B}"/>
            </c:ext>
          </c:extLst>
        </c:ser>
        <c:ser>
          <c:idx val="2"/>
          <c:order val="2"/>
          <c:tx>
            <c:strRef>
              <c:f>圖表!$K$5</c:f>
              <c:strCache>
                <c:ptCount val="1"/>
                <c:pt idx="0">
                  <c:v>SCA3 (28人)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2097331583552058E-2"/>
                  <c:y val="-4.3946850393700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E9B-4454-A524-2BE8EA789B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圖表!$L$2:$M$2</c:f>
              <c:strCache>
                <c:ptCount val="2"/>
                <c:pt idx="0">
                  <c:v>基線</c:v>
                </c:pt>
                <c:pt idx="1">
                  <c:v>第二年</c:v>
                </c:pt>
              </c:strCache>
            </c:strRef>
          </c:cat>
          <c:val>
            <c:numRef>
              <c:f>圖表!$L$5:$M$5</c:f>
              <c:numCache>
                <c:formatCode>General</c:formatCode>
                <c:ptCount val="2"/>
                <c:pt idx="0">
                  <c:v>17.95</c:v>
                </c:pt>
                <c:pt idx="1">
                  <c:v>20.66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E9B-4454-A524-2BE8EA789B2B}"/>
            </c:ext>
          </c:extLst>
        </c:ser>
        <c:ser>
          <c:idx val="3"/>
          <c:order val="3"/>
          <c:tx>
            <c:strRef>
              <c:f>圖表!$K$6</c:f>
              <c:strCache>
                <c:ptCount val="1"/>
                <c:pt idx="0">
                  <c:v>SCA6 (4人)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6277777777777777E-2"/>
                  <c:y val="-9.487277631962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E9B-4454-A524-2BE8EA789B2B}"/>
                </c:ext>
              </c:extLst>
            </c:dLbl>
            <c:dLbl>
              <c:idx val="1"/>
              <c:layout>
                <c:manualLayout>
                  <c:x val="-4.931955380577438E-2"/>
                  <c:y val="-3.00579615048119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E9B-4454-A524-2BE8EA789B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圖表!$L$2:$M$2</c:f>
              <c:strCache>
                <c:ptCount val="2"/>
                <c:pt idx="0">
                  <c:v>基線</c:v>
                </c:pt>
                <c:pt idx="1">
                  <c:v>第二年</c:v>
                </c:pt>
              </c:strCache>
            </c:strRef>
          </c:cat>
          <c:val>
            <c:numRef>
              <c:f>圖表!$L$6:$M$6</c:f>
              <c:numCache>
                <c:formatCode>General</c:formatCode>
                <c:ptCount val="2"/>
                <c:pt idx="0">
                  <c:v>18</c:v>
                </c:pt>
                <c:pt idx="1">
                  <c:v>19.13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E9B-4454-A524-2BE8EA789B2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21631760"/>
        <c:axId val="2021643824"/>
      </c:lineChart>
      <c:catAx>
        <c:axId val="202163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1643824"/>
        <c:crosses val="autoZero"/>
        <c:auto val="1"/>
        <c:lblAlgn val="ctr"/>
        <c:lblOffset val="100"/>
        <c:noMultiLvlLbl val="0"/>
      </c:catAx>
      <c:valAx>
        <c:axId val="2021643824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800" dirty="0"/>
                  <a:t>SARA</a:t>
                </a:r>
                <a:r>
                  <a:rPr lang="zh-CN" altLang="en-US" sz="1800" dirty="0"/>
                  <a:t>分數</a:t>
                </a:r>
                <a:endParaRPr lang="en-US" sz="18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163176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圖表!$B$27:$D$27</c:f>
              <c:strCache>
                <c:ptCount val="3"/>
                <c:pt idx="0">
                  <c:v>基線</c:v>
                </c:pt>
                <c:pt idx="1">
                  <c:v>第二年</c:v>
                </c:pt>
                <c:pt idx="2">
                  <c:v>第六年</c:v>
                </c:pt>
              </c:strCache>
            </c:strRef>
          </c:cat>
          <c:val>
            <c:numRef>
              <c:f>圖表!$B$28:$D$28</c:f>
              <c:numCache>
                <c:formatCode>General</c:formatCode>
                <c:ptCount val="3"/>
                <c:pt idx="0">
                  <c:v>17.16</c:v>
                </c:pt>
                <c:pt idx="1">
                  <c:v>20.38</c:v>
                </c:pt>
                <c:pt idx="2">
                  <c:v>25.56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82-4899-918D-207197D2E2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7697968"/>
        <c:axId val="1407703792"/>
      </c:lineChart>
      <c:catAx>
        <c:axId val="140769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7703792"/>
        <c:crosses val="autoZero"/>
        <c:auto val="1"/>
        <c:lblAlgn val="ctr"/>
        <c:lblOffset val="100"/>
        <c:noMultiLvlLbl val="0"/>
      </c:catAx>
      <c:valAx>
        <c:axId val="1407703792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SARA</a:t>
                </a:r>
                <a:r>
                  <a:rPr lang="zh-CN" altLang="en-US" sz="1800"/>
                  <a:t>分數</a:t>
                </a:r>
                <a:endParaRPr lang="en-US"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7697968"/>
        <c:crosses val="autoZero"/>
        <c:crossBetween val="between"/>
        <c:majorUnit val="3"/>
        <c:min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0A987-6DFB-49ED-A6BB-64BFFE241D3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B8537-428D-457D-ADC7-1F500F860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83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F36DA-8A5B-4888-9860-3D8D2B63F4E0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5F813-0C61-446F-83A8-EDA366CAB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961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7B3FB-638C-4EC3-9566-1B1765D49299}" type="datetime1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33DF-18A4-49B5-A707-7340DE0A99B6}" type="datetime1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CB02-69E1-464D-84D2-EDD2EECDFC14}" type="datetime1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1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D8AE-A645-4240-BC64-07C2B75E2654}" type="datetime1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0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28FD972-B860-4C4B-9DF9-A8A8C6282CBA}" type="datetime1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5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877D-7976-43D4-AFE8-D20620128715}" type="datetime1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5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189-9E98-4CD9-9868-26A31025CEB3}" type="datetime1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1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317-33BF-4B8C-8799-683D4CF35A4B}" type="datetime1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7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929A-32D5-416D-BC98-DFFC493C8BB6}" type="datetime1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96A3-8613-4C1D-990D-92664D32C78D}" type="datetime1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7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71F6-5975-4827-BE7C-783E9DAD81C8}" type="datetime1">
              <a:rPr lang="en-US" smtClean="0"/>
              <a:t>8/19/2021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C0D1BDE-561B-44B3-A72E-84EB34D3F3C2}" type="datetime1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FB7B446E-999C-4D49-8F1D-BD940835C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4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5000" dirty="0" smtClean="0"/>
              <a:t>香港脊髓小腦萎縮症病人登記名冊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>
                <a:solidFill>
                  <a:schemeClr val="accent1">
                    <a:lumMod val="50000"/>
                  </a:schemeClr>
                </a:solidFill>
              </a:rPr>
              <a:t>研究現況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病人名冊研究助理：威爾斯親王醫院 韓奕珣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2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4197477" cy="1609344"/>
          </a:xfrm>
        </p:spPr>
        <p:txBody>
          <a:bodyPr/>
          <a:lstStyle/>
          <a:p>
            <a:r>
              <a:rPr lang="zh-CN" altLang="en-US" dirty="0" smtClean="0"/>
              <a:t>研究簡介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1610727"/>
            <a:ext cx="8093202" cy="397764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zh-CN" altLang="en-US" sz="2400" dirty="0"/>
              <a:t>招募對象：</a:t>
            </a:r>
            <a:r>
              <a:rPr lang="en-US" sz="2400" dirty="0" smtClean="0"/>
              <a:t>SCA1、2、3、6、7、8、12</a:t>
            </a:r>
            <a:r>
              <a:rPr lang="zh-CN" altLang="en-US" sz="2400" dirty="0" smtClean="0"/>
              <a:t>患者</a:t>
            </a:r>
            <a:endParaRPr lang="en-US" altLang="zh-TW" sz="2400" dirty="0"/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為脊髓小腦萎縮</a:t>
            </a:r>
            <a:r>
              <a:rPr lang="zh-TW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症</a:t>
            </a:r>
            <a:r>
              <a:rPr lang="zh-CN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患者提供</a:t>
            </a:r>
            <a:r>
              <a:rPr lang="zh-TW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詳細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的病況檢查及評估</a:t>
            </a:r>
            <a:endParaRPr lang="en-US" altLang="zh-TW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zh-CN" altLang="en-US" sz="2400" dirty="0"/>
              <a:t>評估</a:t>
            </a:r>
            <a:r>
              <a:rPr lang="zh-CN" altLang="en-US" sz="2400" dirty="0" smtClean="0"/>
              <a:t>包括</a:t>
            </a:r>
            <a:endParaRPr lang="en-US" altLang="zh-CN" sz="2400" dirty="0"/>
          </a:p>
          <a:p>
            <a:pPr lvl="1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altLang="zh-TW" sz="2400" dirty="0" smtClean="0"/>
              <a:t>SARA</a:t>
            </a:r>
            <a:r>
              <a:rPr lang="zh-TW" altLang="en-US" sz="2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失調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症等級評分量表</a:t>
            </a:r>
            <a:endParaRPr lang="en-US" altLang="zh-TW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9</a:t>
            </a:r>
            <a:r>
              <a:rPr lang="zh-CN" altLang="en-US" sz="2400" dirty="0"/>
              <a:t>孔釘板</a:t>
            </a:r>
            <a:r>
              <a:rPr lang="zh-CN" altLang="en-US" sz="2400" dirty="0" smtClean="0"/>
              <a:t>測試等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061833" y="6272783"/>
            <a:ext cx="3273552" cy="365125"/>
          </a:xfrm>
        </p:spPr>
        <p:txBody>
          <a:bodyPr/>
          <a:lstStyle/>
          <a:p>
            <a:r>
              <a:rPr lang="en-US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2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8" t="21679" b="9065"/>
          <a:stretch/>
        </p:blipFill>
        <p:spPr>
          <a:xfrm>
            <a:off x="6365205" y="4123963"/>
            <a:ext cx="2828042" cy="2073897"/>
          </a:xfrm>
        </p:spPr>
      </p:pic>
    </p:spTree>
    <p:extLst>
      <p:ext uri="{BB962C8B-B14F-4D97-AF65-F5344CB8AC3E}">
        <p14:creationId xmlns:p14="http://schemas.microsoft.com/office/powerpoint/2010/main" val="116814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4197477" cy="1609344"/>
          </a:xfrm>
        </p:spPr>
        <p:txBody>
          <a:bodyPr/>
          <a:lstStyle/>
          <a:p>
            <a:r>
              <a:rPr lang="zh-CN" altLang="en-US" dirty="0" smtClean="0"/>
              <a:t>研究概況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1610727"/>
            <a:ext cx="8093202" cy="39776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sz="2800" dirty="0" smtClean="0"/>
              <a:t>截至</a:t>
            </a:r>
            <a:r>
              <a:rPr lang="en-US" altLang="zh-CN" sz="2800" dirty="0" smtClean="0"/>
              <a:t>2021</a:t>
            </a:r>
            <a:r>
              <a:rPr lang="zh-CN" altLang="en-US" sz="2800" dirty="0" smtClean="0"/>
              <a:t>年</a:t>
            </a:r>
            <a:r>
              <a:rPr lang="en-US" altLang="zh-CN" sz="2800" dirty="0" smtClean="0"/>
              <a:t>8</a:t>
            </a:r>
            <a:r>
              <a:rPr lang="zh-CN" altLang="en-US" sz="2800" dirty="0" smtClean="0"/>
              <a:t>月</a:t>
            </a:r>
            <a:r>
              <a:rPr lang="en-US" altLang="zh-CN" sz="2800" dirty="0" smtClean="0"/>
              <a:t>22</a:t>
            </a:r>
            <a:r>
              <a:rPr lang="zh-CN" altLang="en-US" sz="2800" dirty="0" smtClean="0"/>
              <a:t>日，共有 </a:t>
            </a:r>
            <a:r>
              <a:rPr lang="en-US" sz="2800" dirty="0" smtClean="0"/>
              <a:t>69 </a:t>
            </a:r>
            <a:r>
              <a:rPr lang="zh-CN" altLang="en-US" sz="2800" dirty="0" smtClean="0"/>
              <a:t>位參加者，其中：</a:t>
            </a:r>
            <a:endParaRPr lang="en-US" sz="2800" dirty="0" smtClean="0"/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7</a:t>
            </a:r>
            <a:r>
              <a:rPr lang="zh-CN" altLang="en-US" sz="2400" dirty="0" smtClean="0"/>
              <a:t>位病人已逝世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10</a:t>
            </a:r>
            <a:r>
              <a:rPr lang="zh-CN" altLang="en-US" sz="2400" dirty="0" smtClean="0"/>
              <a:t>位病人或拒絕、或身在國外無法繼續</a:t>
            </a:r>
            <a:r>
              <a:rPr lang="zh-CN" altLang="en-US" sz="2400" dirty="0" smtClean="0"/>
              <a:t>跟進</a:t>
            </a:r>
            <a:endParaRPr lang="en-US" altLang="zh-CN" sz="2400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sz="2800" dirty="0" smtClean="0"/>
              <a:t>各種</a:t>
            </a:r>
            <a:r>
              <a:rPr lang="en-US" altLang="zh-CN" sz="2800" dirty="0" smtClean="0"/>
              <a:t>SCA</a:t>
            </a:r>
            <a:r>
              <a:rPr lang="zh-CN" altLang="en-US" sz="2800" dirty="0" smtClean="0"/>
              <a:t>型號人數分佈：</a:t>
            </a:r>
            <a:endParaRPr lang="en-US" sz="28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108968" y="6272784"/>
            <a:ext cx="3273552" cy="365125"/>
          </a:xfrm>
        </p:spPr>
        <p:txBody>
          <a:bodyPr/>
          <a:lstStyle/>
          <a:p>
            <a:r>
              <a:rPr lang="en-US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5934932"/>
              </p:ext>
            </p:extLst>
          </p:nvPr>
        </p:nvGraphicFramePr>
        <p:xfrm>
          <a:off x="2420544" y="4608368"/>
          <a:ext cx="7873524" cy="1526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704">
                  <a:extLst>
                    <a:ext uri="{9D8B030D-6E8A-4147-A177-3AD203B41FA5}">
                      <a16:colId xmlns:a16="http://schemas.microsoft.com/office/drawing/2014/main" val="3763288529"/>
                    </a:ext>
                  </a:extLst>
                </a:gridCol>
                <a:gridCol w="1312661">
                  <a:extLst>
                    <a:ext uri="{9D8B030D-6E8A-4147-A177-3AD203B41FA5}">
                      <a16:colId xmlns:a16="http://schemas.microsoft.com/office/drawing/2014/main" val="2654958468"/>
                    </a:ext>
                  </a:extLst>
                </a:gridCol>
                <a:gridCol w="1272274">
                  <a:extLst>
                    <a:ext uri="{9D8B030D-6E8A-4147-A177-3AD203B41FA5}">
                      <a16:colId xmlns:a16="http://schemas.microsoft.com/office/drawing/2014/main" val="4122012001"/>
                    </a:ext>
                  </a:extLst>
                </a:gridCol>
                <a:gridCol w="1283633">
                  <a:extLst>
                    <a:ext uri="{9D8B030D-6E8A-4147-A177-3AD203B41FA5}">
                      <a16:colId xmlns:a16="http://schemas.microsoft.com/office/drawing/2014/main" val="1549582789"/>
                    </a:ext>
                  </a:extLst>
                </a:gridCol>
                <a:gridCol w="1272274">
                  <a:extLst>
                    <a:ext uri="{9D8B030D-6E8A-4147-A177-3AD203B41FA5}">
                      <a16:colId xmlns:a16="http://schemas.microsoft.com/office/drawing/2014/main" val="3958801464"/>
                    </a:ext>
                  </a:extLst>
                </a:gridCol>
                <a:gridCol w="1444978">
                  <a:extLst>
                    <a:ext uri="{9D8B030D-6E8A-4147-A177-3AD203B41FA5}">
                      <a16:colId xmlns:a16="http://schemas.microsoft.com/office/drawing/2014/main" val="659246717"/>
                    </a:ext>
                  </a:extLst>
                </a:gridCol>
              </a:tblGrid>
              <a:tr h="55107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SCA1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SCA2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SCA3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SCA6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未知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421793"/>
                  </a:ext>
                </a:extLst>
              </a:tr>
              <a:tr h="452386">
                <a:tc>
                  <a:txBody>
                    <a:bodyPr/>
                    <a:lstStyle/>
                    <a:p>
                      <a:r>
                        <a:rPr lang="zh-CN" altLang="en-US" sz="2600" dirty="0" smtClean="0"/>
                        <a:t>總人數</a:t>
                      </a:r>
                      <a:endParaRPr lang="en-US" sz="2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5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51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634948"/>
                  </a:ext>
                </a:extLst>
              </a:tr>
              <a:tr h="478576">
                <a:tc>
                  <a:txBody>
                    <a:bodyPr/>
                    <a:lstStyle/>
                    <a:p>
                      <a:r>
                        <a:rPr lang="zh-CN" altLang="en-US" sz="2600" dirty="0" smtClean="0"/>
                        <a:t>已逝世</a:t>
                      </a:r>
                      <a:endParaRPr lang="en-US" sz="2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5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6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6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招募進度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zh-CN" altLang="en-US" sz="2800" dirty="0" smtClean="0"/>
              <a:t>由</a:t>
            </a:r>
            <a:r>
              <a:rPr lang="en-US" altLang="zh-CN" sz="2800" dirty="0" smtClean="0"/>
              <a:t>2020</a:t>
            </a:r>
            <a:r>
              <a:rPr lang="zh-CN" altLang="en-US" sz="2800" dirty="0" smtClean="0"/>
              <a:t>年</a:t>
            </a:r>
            <a:r>
              <a:rPr lang="en-US" altLang="zh-CN" sz="2800" dirty="0" smtClean="0"/>
              <a:t>8</a:t>
            </a:r>
            <a:r>
              <a:rPr lang="zh-CN" altLang="en-US" sz="2800" dirty="0" smtClean="0"/>
              <a:t>月</a:t>
            </a:r>
            <a:r>
              <a:rPr lang="en-US" altLang="zh-CN" sz="2800" dirty="0" smtClean="0"/>
              <a:t>28</a:t>
            </a:r>
            <a:r>
              <a:rPr lang="zh-CN" altLang="en-US" sz="2800" dirty="0" smtClean="0"/>
              <a:t>日（拍宣傳片日）至今，新增共</a:t>
            </a:r>
            <a:r>
              <a:rPr lang="en-US" altLang="zh-CN" sz="2800" dirty="0" smtClean="0">
                <a:solidFill>
                  <a:srgbClr val="FF0000"/>
                </a:solidFill>
              </a:rPr>
              <a:t>21</a:t>
            </a:r>
            <a:r>
              <a:rPr lang="zh-CN" altLang="en-US" sz="2800" dirty="0" smtClean="0"/>
              <a:t>位參加者</a:t>
            </a:r>
            <a:endParaRPr lang="en-US" altLang="zh-CN" sz="2800" dirty="0" smtClean="0"/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zh-CN" altLang="en-US" sz="2800" dirty="0"/>
              <a:t>等候</a:t>
            </a:r>
            <a:r>
              <a:rPr lang="zh-CN" altLang="en-US" sz="2800" dirty="0" smtClean="0"/>
              <a:t>名單人數：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人</a:t>
            </a:r>
            <a:endParaRPr lang="en-US" altLang="zh-CN" sz="2800" dirty="0" smtClean="0"/>
          </a:p>
          <a:p>
            <a:pPr lvl="1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zh-CN" altLang="en-US" sz="2400" dirty="0"/>
              <a:t>但</a:t>
            </a:r>
            <a:r>
              <a:rPr lang="zh-CN" altLang="en-US" sz="2400" dirty="0" smtClean="0"/>
              <a:t>由於疫情或路途太遠等原因，不願意在現階段安排研究覆診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1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7074911" cy="1609344"/>
          </a:xfrm>
        </p:spPr>
        <p:txBody>
          <a:bodyPr/>
          <a:lstStyle/>
          <a:p>
            <a:r>
              <a:rPr lang="zh-CN" altLang="en-US" dirty="0" smtClean="0"/>
              <a:t>研究</a:t>
            </a:r>
            <a:r>
              <a:rPr lang="zh-CN" altLang="en-US" dirty="0" smtClean="0"/>
              <a:t>跟進情況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1610727"/>
            <a:ext cx="8093202" cy="397764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sz="2400" dirty="0" smtClean="0"/>
              <a:t>有</a:t>
            </a:r>
            <a:r>
              <a:rPr lang="en-US" sz="2400" dirty="0" smtClean="0"/>
              <a:t>35</a:t>
            </a:r>
            <a:r>
              <a:rPr lang="zh-CN" altLang="en-US" sz="2400" dirty="0" smtClean="0"/>
              <a:t>位跟進過至少一次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sz="2400" dirty="0" smtClean="0"/>
              <a:t>有</a:t>
            </a:r>
            <a:r>
              <a:rPr lang="en-US" sz="2400" dirty="0" smtClean="0"/>
              <a:t>15</a:t>
            </a:r>
            <a:r>
              <a:rPr lang="zh-CN" altLang="en-US" sz="2400" dirty="0"/>
              <a:t>位跟進過</a:t>
            </a:r>
            <a:r>
              <a:rPr lang="zh-CN" altLang="en-US" sz="2400" dirty="0" smtClean="0"/>
              <a:t>至少</a:t>
            </a:r>
            <a:r>
              <a:rPr lang="zh-CN" altLang="en-US" sz="2400" dirty="0"/>
              <a:t>兩</a:t>
            </a:r>
            <a:r>
              <a:rPr lang="zh-CN" altLang="en-US" sz="2400" dirty="0" smtClean="0"/>
              <a:t>次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sz="2400" dirty="0" smtClean="0"/>
              <a:t>有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位跟進過</a:t>
            </a:r>
            <a:r>
              <a:rPr lang="zh-CN" altLang="en-US" sz="2400" dirty="0"/>
              <a:t>四</a:t>
            </a:r>
            <a:r>
              <a:rPr lang="zh-CN" altLang="en-US" sz="2400" dirty="0" smtClean="0"/>
              <a:t>次</a:t>
            </a:r>
            <a:endParaRPr lang="en-US" sz="2400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94249506"/>
              </p:ext>
            </p:extLst>
          </p:nvPr>
        </p:nvGraphicFramePr>
        <p:xfrm>
          <a:off x="1627185" y="3677931"/>
          <a:ext cx="9152238" cy="15773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4295">
                  <a:extLst>
                    <a:ext uri="{9D8B030D-6E8A-4147-A177-3AD203B41FA5}">
                      <a16:colId xmlns:a16="http://schemas.microsoft.com/office/drawing/2014/main" val="3093584006"/>
                    </a:ext>
                  </a:extLst>
                </a:gridCol>
                <a:gridCol w="933254">
                  <a:extLst>
                    <a:ext uri="{9D8B030D-6E8A-4147-A177-3AD203B41FA5}">
                      <a16:colId xmlns:a16="http://schemas.microsoft.com/office/drawing/2014/main" val="2195983011"/>
                    </a:ext>
                  </a:extLst>
                </a:gridCol>
                <a:gridCol w="956199">
                  <a:extLst>
                    <a:ext uri="{9D8B030D-6E8A-4147-A177-3AD203B41FA5}">
                      <a16:colId xmlns:a16="http://schemas.microsoft.com/office/drawing/2014/main" val="3543676639"/>
                    </a:ext>
                  </a:extLst>
                </a:gridCol>
                <a:gridCol w="1067745">
                  <a:extLst>
                    <a:ext uri="{9D8B030D-6E8A-4147-A177-3AD203B41FA5}">
                      <a16:colId xmlns:a16="http://schemas.microsoft.com/office/drawing/2014/main" val="4001531533"/>
                    </a:ext>
                  </a:extLst>
                </a:gridCol>
                <a:gridCol w="1057620">
                  <a:extLst>
                    <a:ext uri="{9D8B030D-6E8A-4147-A177-3AD203B41FA5}">
                      <a16:colId xmlns:a16="http://schemas.microsoft.com/office/drawing/2014/main" val="2406269935"/>
                    </a:ext>
                  </a:extLst>
                </a:gridCol>
                <a:gridCol w="1051848">
                  <a:extLst>
                    <a:ext uri="{9D8B030D-6E8A-4147-A177-3AD203B41FA5}">
                      <a16:colId xmlns:a16="http://schemas.microsoft.com/office/drawing/2014/main" val="3325576693"/>
                    </a:ext>
                  </a:extLst>
                </a:gridCol>
                <a:gridCol w="1032369">
                  <a:extLst>
                    <a:ext uri="{9D8B030D-6E8A-4147-A177-3AD203B41FA5}">
                      <a16:colId xmlns:a16="http://schemas.microsoft.com/office/drawing/2014/main" val="1078673326"/>
                    </a:ext>
                  </a:extLst>
                </a:gridCol>
                <a:gridCol w="954454">
                  <a:extLst>
                    <a:ext uri="{9D8B030D-6E8A-4147-A177-3AD203B41FA5}">
                      <a16:colId xmlns:a16="http://schemas.microsoft.com/office/drawing/2014/main" val="1697455814"/>
                    </a:ext>
                  </a:extLst>
                </a:gridCol>
                <a:gridCol w="954454">
                  <a:extLst>
                    <a:ext uri="{9D8B030D-6E8A-4147-A177-3AD203B41FA5}">
                      <a16:colId xmlns:a16="http://schemas.microsoft.com/office/drawing/2014/main" val="1935549455"/>
                    </a:ext>
                  </a:extLst>
                </a:gridCol>
              </a:tblGrid>
              <a:tr h="4307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zh-CN" altLang="en-US" dirty="0" smtClean="0"/>
                        <a:t>年</a:t>
                      </a:r>
                      <a:r>
                        <a:rPr lang="en-US" dirty="0" smtClean="0"/>
                        <a:t>FU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zh-CN" altLang="en-US" dirty="0" smtClean="0"/>
                        <a:t>年</a:t>
                      </a:r>
                      <a:r>
                        <a:rPr lang="en-US" dirty="0" smtClean="0"/>
                        <a:t>FU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zh-CN" altLang="en-US" dirty="0" smtClean="0"/>
                        <a:t>年</a:t>
                      </a:r>
                      <a:r>
                        <a:rPr lang="en-US" dirty="0" smtClean="0"/>
                        <a:t>FU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zh-CN" altLang="en-US" dirty="0" smtClean="0"/>
                        <a:t>年</a:t>
                      </a:r>
                      <a:r>
                        <a:rPr lang="en-US" dirty="0" smtClean="0"/>
                        <a:t>FU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zh-CN" altLang="en-US" dirty="0" smtClean="0"/>
                        <a:t>年</a:t>
                      </a:r>
                      <a:r>
                        <a:rPr lang="en-US" dirty="0" smtClean="0"/>
                        <a:t>FU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r>
                        <a:rPr lang="zh-CN" altLang="en-US" dirty="0" smtClean="0"/>
                        <a:t>年</a:t>
                      </a:r>
                      <a:r>
                        <a:rPr lang="en-US" dirty="0" smtClean="0"/>
                        <a:t>FU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r>
                        <a:rPr lang="zh-CN" altLang="en-US" dirty="0" smtClean="0"/>
                        <a:t>年</a:t>
                      </a:r>
                      <a:r>
                        <a:rPr lang="en-US" dirty="0" smtClean="0"/>
                        <a:t>FU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總人數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42215439"/>
                  </a:ext>
                </a:extLst>
              </a:tr>
              <a:tr h="511927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第</a:t>
                      </a:r>
                      <a:r>
                        <a:rPr lang="en-US" dirty="0" smtClean="0"/>
                        <a:t>1</a:t>
                      </a:r>
                      <a:r>
                        <a:rPr lang="zh-CN" altLang="en-US" dirty="0" smtClean="0"/>
                        <a:t>次</a:t>
                      </a:r>
                      <a:r>
                        <a:rPr lang="en-US" baseline="0" dirty="0" smtClean="0"/>
                        <a:t>FU</a:t>
                      </a:r>
                      <a:endParaRPr lang="en-US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zh-CN" altLang="en-US" dirty="0" smtClean="0"/>
                        <a:t>人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r>
                        <a:rPr lang="zh-CN" altLang="en-US" dirty="0" smtClean="0"/>
                        <a:t>人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zh-CN" altLang="en-US" dirty="0" smtClean="0"/>
                        <a:t>人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r>
                        <a:rPr lang="zh-CN" altLang="en-US" dirty="0" smtClean="0"/>
                        <a:t>人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zh-CN" altLang="en-US" dirty="0" smtClean="0"/>
                        <a:t>人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r>
                        <a:rPr lang="zh-CN" altLang="en-US" dirty="0" smtClean="0"/>
                        <a:t>人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5608992"/>
                  </a:ext>
                </a:extLst>
              </a:tr>
              <a:tr h="634714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ysClr val="windowText" lastClr="000000"/>
                          </a:solidFill>
                        </a:rPr>
                        <a:t>第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ysClr val="windowText" lastClr="000000"/>
                          </a:solidFill>
                        </a:rPr>
                        <a:t>次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FU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zh-CN" altLang="en-US" dirty="0" smtClean="0">
                          <a:solidFill>
                            <a:sysClr val="windowText" lastClr="000000"/>
                          </a:solidFill>
                        </a:rPr>
                        <a:t>人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zh-CN" altLang="en-US" dirty="0" smtClean="0">
                          <a:solidFill>
                            <a:sysClr val="windowText" lastClr="000000"/>
                          </a:solidFill>
                        </a:rPr>
                        <a:t>人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zh-CN" altLang="en-US" dirty="0" smtClean="0">
                          <a:solidFill>
                            <a:sysClr val="windowText" lastClr="000000"/>
                          </a:solidFill>
                        </a:rPr>
                        <a:t>人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r>
                        <a:rPr lang="zh-CN" altLang="en-US" dirty="0" smtClean="0">
                          <a:solidFill>
                            <a:sysClr val="windowText" lastClr="000000"/>
                          </a:solidFill>
                        </a:rPr>
                        <a:t>人</a:t>
                      </a:r>
                      <a:endParaRPr lang="en-US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zh-CN" altLang="en-US" dirty="0" smtClean="0">
                          <a:solidFill>
                            <a:sysClr val="windowText" lastClr="000000"/>
                          </a:solidFill>
                        </a:rPr>
                        <a:t>人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  <a:r>
                        <a:rPr lang="zh-CN" altLang="en-US" dirty="0" smtClean="0">
                          <a:solidFill>
                            <a:sysClr val="windowText" lastClr="000000"/>
                          </a:solidFill>
                        </a:rPr>
                        <a:t>人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622196"/>
                  </a:ext>
                </a:extLst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037576" y="6272783"/>
            <a:ext cx="3273552" cy="365125"/>
          </a:xfrm>
        </p:spPr>
        <p:txBody>
          <a:bodyPr/>
          <a:lstStyle/>
          <a:p>
            <a:r>
              <a:rPr lang="en-US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9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數據分析結果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sz="2400" dirty="0" smtClean="0"/>
              <a:t>不同</a:t>
            </a:r>
            <a:r>
              <a:rPr lang="en-US" altLang="zh-CN" sz="2400" dirty="0" smtClean="0"/>
              <a:t>SCA</a:t>
            </a:r>
            <a:r>
              <a:rPr lang="zh-CN" altLang="en-US" sz="2400" dirty="0" smtClean="0"/>
              <a:t>型號的發病年紀</a:t>
            </a:r>
            <a:r>
              <a:rPr lang="zh-CN" altLang="en-US" sz="2400" dirty="0" smtClean="0">
                <a:solidFill>
                  <a:srgbClr val="0070C0"/>
                </a:solidFill>
              </a:rPr>
              <a:t>沒有</a:t>
            </a:r>
            <a:r>
              <a:rPr lang="zh-CN" altLang="en-US" sz="2400" dirty="0" smtClean="0"/>
              <a:t>顯著性差異</a:t>
            </a:r>
            <a:endParaRPr lang="en-US" altLang="zh-CN" sz="2400" dirty="0" smtClean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CN" altLang="en-US" sz="2400" dirty="0"/>
              <a:t>不同</a:t>
            </a:r>
            <a:r>
              <a:rPr lang="zh-CN" altLang="en-US" sz="2400" dirty="0" smtClean="0"/>
              <a:t>的患病時長對基線</a:t>
            </a:r>
            <a:r>
              <a:rPr lang="en-US" altLang="zh-CN" sz="2400" dirty="0" smtClean="0"/>
              <a:t>SARA</a:t>
            </a:r>
            <a:r>
              <a:rPr lang="zh-CN" altLang="en-US" sz="2400" dirty="0" smtClean="0"/>
              <a:t>分數</a:t>
            </a:r>
            <a:r>
              <a:rPr lang="zh-CN" altLang="en-US" sz="2400" dirty="0" smtClean="0">
                <a:solidFill>
                  <a:srgbClr val="FF0000"/>
                </a:solidFill>
              </a:rPr>
              <a:t>有</a:t>
            </a:r>
            <a:r>
              <a:rPr lang="zh-CN" altLang="en-US" sz="2400" dirty="0" smtClean="0"/>
              <a:t>顯著性影響，患病時間更長的人基線的</a:t>
            </a:r>
            <a:r>
              <a:rPr lang="en-US" altLang="zh-CN" sz="2400" dirty="0" smtClean="0"/>
              <a:t>SARA</a:t>
            </a:r>
            <a:r>
              <a:rPr lang="zh-CN" altLang="en-US" sz="2400" dirty="0" smtClean="0"/>
              <a:t>分數更高</a:t>
            </a:r>
            <a:endParaRPr lang="en-US" altLang="zh-CN" sz="2400" dirty="0" smtClean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zh-CN" sz="2400" dirty="0" smtClean="0"/>
              <a:t>SCA3</a:t>
            </a:r>
            <a:r>
              <a:rPr lang="zh-CN" altLang="en-US" sz="2400" dirty="0" smtClean="0"/>
              <a:t>的</a:t>
            </a:r>
            <a:r>
              <a:rPr lang="en-US" altLang="zh-CN" sz="2400" dirty="0" smtClean="0"/>
              <a:t>SARA</a:t>
            </a:r>
            <a:r>
              <a:rPr lang="zh-CN" altLang="en-US" sz="2400" dirty="0" smtClean="0"/>
              <a:t>分數增長是線性的</a:t>
            </a:r>
            <a:r>
              <a:rPr lang="zh-CN" altLang="en-US" dirty="0" smtClean="0"/>
              <a:t>（其他型號的人數太少，不做分析）</a:t>
            </a:r>
            <a:endParaRPr lang="en-US" altLang="zh-CN" dirty="0" smtClean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zh-CN" sz="2400" dirty="0" smtClean="0"/>
              <a:t>SCA3</a:t>
            </a:r>
            <a:r>
              <a:rPr lang="zh-CN" altLang="en-US" sz="2400" dirty="0" smtClean="0"/>
              <a:t>患者每年的</a:t>
            </a:r>
            <a:r>
              <a:rPr lang="en-US" altLang="zh-CN" sz="2400" dirty="0" smtClean="0"/>
              <a:t>SARA</a:t>
            </a:r>
            <a:r>
              <a:rPr lang="zh-CN" altLang="en-US" sz="2400" dirty="0" smtClean="0"/>
              <a:t>分數增長為</a:t>
            </a:r>
            <a:r>
              <a:rPr lang="en-US" sz="2400" dirty="0">
                <a:solidFill>
                  <a:srgbClr val="FF0000"/>
                </a:solidFill>
              </a:rPr>
              <a:t>1.06 </a:t>
            </a:r>
            <a:r>
              <a:rPr lang="en-US" sz="2400" dirty="0"/>
              <a:t>± </a:t>
            </a:r>
            <a:r>
              <a:rPr lang="en-US" sz="2400" dirty="0" smtClean="0"/>
              <a:t>1.04 </a:t>
            </a:r>
            <a:r>
              <a:rPr lang="en-US" sz="2400" dirty="0"/>
              <a:t>(</a:t>
            </a:r>
            <a:r>
              <a:rPr lang="en-US" sz="2400" i="1" dirty="0"/>
              <a:t>p</a:t>
            </a:r>
            <a:r>
              <a:rPr lang="en-US" sz="2400" dirty="0"/>
              <a:t> &lt; .001</a:t>
            </a:r>
            <a:r>
              <a:rPr lang="en-US" sz="2400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37576" y="6272783"/>
            <a:ext cx="3273552" cy="365125"/>
          </a:xfrm>
        </p:spPr>
        <p:txBody>
          <a:bodyPr/>
          <a:lstStyle/>
          <a:p>
            <a:r>
              <a:rPr lang="en-US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8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973851" y="6272784"/>
            <a:ext cx="3273552" cy="365125"/>
          </a:xfrm>
        </p:spPr>
        <p:txBody>
          <a:bodyPr/>
          <a:lstStyle/>
          <a:p>
            <a:r>
              <a:rPr lang="en-US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6665974"/>
              </p:ext>
            </p:extLst>
          </p:nvPr>
        </p:nvGraphicFramePr>
        <p:xfrm>
          <a:off x="5420413" y="1706252"/>
          <a:ext cx="6061434" cy="3260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82272" y="5358319"/>
            <a:ext cx="74637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註</a:t>
            </a:r>
            <a:r>
              <a:rPr lang="en-US" altLang="zh-CN" sz="1400" dirty="0" smtClean="0"/>
              <a:t>1</a:t>
            </a:r>
            <a:r>
              <a:rPr lang="zh-CN" altLang="en-US" sz="1400" dirty="0" smtClean="0"/>
              <a:t>：「計算後的數據」指將所有非第</a:t>
            </a:r>
            <a:r>
              <a:rPr lang="en-US" altLang="zh-CN" sz="1400" dirty="0" smtClean="0"/>
              <a:t>2</a:t>
            </a:r>
            <a:r>
              <a:rPr lang="zh-CN" altLang="en-US" sz="1400" dirty="0" smtClean="0"/>
              <a:t>年跟進的病例的</a:t>
            </a:r>
            <a:r>
              <a:rPr lang="en-US" altLang="zh-CN" sz="1400" dirty="0" smtClean="0"/>
              <a:t>SARA</a:t>
            </a:r>
            <a:r>
              <a:rPr lang="zh-CN" altLang="en-US" sz="1400" dirty="0" smtClean="0"/>
              <a:t>分數，按照假定的線性發展情形，計算出每人第二年的</a:t>
            </a:r>
            <a:r>
              <a:rPr lang="en-US" altLang="zh-CN" sz="1400" dirty="0" smtClean="0"/>
              <a:t>SARA</a:t>
            </a:r>
            <a:r>
              <a:rPr lang="zh-CN" altLang="en-US" sz="1400" dirty="0" smtClean="0"/>
              <a:t>分數，再做比較分析。</a:t>
            </a:r>
            <a:endParaRPr lang="en-US" altLang="zh-CN" sz="1400" dirty="0" smtClean="0"/>
          </a:p>
          <a:p>
            <a:r>
              <a:rPr lang="zh-CN" altLang="en-US" sz="1400" dirty="0" smtClean="0"/>
              <a:t>註</a:t>
            </a:r>
            <a:r>
              <a:rPr lang="en-US" altLang="zh-CN" sz="1400" dirty="0" smtClean="0"/>
              <a:t>2</a:t>
            </a:r>
            <a:r>
              <a:rPr lang="zh-CN" altLang="en-US" sz="1400" dirty="0" smtClean="0"/>
              <a:t>：已逝世病例的</a:t>
            </a:r>
            <a:r>
              <a:rPr lang="en-US" altLang="zh-CN" sz="1400" dirty="0" smtClean="0"/>
              <a:t>SARA</a:t>
            </a:r>
            <a:r>
              <a:rPr lang="zh-CN" altLang="en-US" sz="1400" dirty="0" smtClean="0"/>
              <a:t>被認定為最高分</a:t>
            </a:r>
            <a:r>
              <a:rPr lang="en-US" altLang="zh-CN" sz="1400" dirty="0" smtClean="0"/>
              <a:t>40</a:t>
            </a:r>
            <a:r>
              <a:rPr lang="zh-CN" altLang="en-US" sz="1400" dirty="0" smtClean="0"/>
              <a:t>分。</a:t>
            </a:r>
            <a:endParaRPr lang="en-US" sz="14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020871"/>
              </p:ext>
            </p:extLst>
          </p:nvPr>
        </p:nvGraphicFramePr>
        <p:xfrm>
          <a:off x="716436" y="1706252"/>
          <a:ext cx="4703977" cy="3260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99622" y="632523"/>
            <a:ext cx="10058400" cy="8687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none" baseline="0">
                <a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u="sng" dirty="0"/>
              <a:t>基線</a:t>
            </a:r>
            <a:r>
              <a:rPr lang="zh-TW" altLang="en-US" sz="3000" dirty="0"/>
              <a:t>及</a:t>
            </a:r>
            <a:r>
              <a:rPr lang="zh-TW" altLang="en-US" sz="3000" u="sng" dirty="0"/>
              <a:t>第</a:t>
            </a:r>
            <a:r>
              <a:rPr lang="en-US" altLang="zh-TW" sz="3000" u="sng" dirty="0"/>
              <a:t>2</a:t>
            </a:r>
            <a:r>
              <a:rPr lang="zh-TW" altLang="en-US" sz="3000" u="sng" dirty="0"/>
              <a:t>年跟進</a:t>
            </a:r>
            <a:r>
              <a:rPr lang="zh-TW" altLang="en-US" sz="3000" dirty="0"/>
              <a:t>的</a:t>
            </a:r>
            <a:r>
              <a:rPr lang="en-US" altLang="zh-TW" sz="3000" dirty="0"/>
              <a:t>SARA</a:t>
            </a:r>
            <a:r>
              <a:rPr lang="zh-TW" altLang="en-US" sz="3000" dirty="0"/>
              <a:t>分數</a:t>
            </a:r>
            <a:r>
              <a:rPr lang="zh-TW" altLang="en-US" sz="3000" dirty="0" smtClean="0"/>
              <a:t>比較（</a:t>
            </a:r>
            <a:r>
              <a:rPr lang="zh-TW" altLang="en-US" sz="3000" dirty="0"/>
              <a:t>計算後的數據）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332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819562"/>
              </p:ext>
            </p:extLst>
          </p:nvPr>
        </p:nvGraphicFramePr>
        <p:xfrm>
          <a:off x="3049149" y="1677972"/>
          <a:ext cx="5986866" cy="383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99622" y="648849"/>
            <a:ext cx="11085920" cy="8687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000" dirty="0">
                <a:solidFill>
                  <a:schemeClr val="accent3"/>
                </a:solidFill>
              </a:rPr>
              <a:t>SCA3</a:t>
            </a:r>
            <a:r>
              <a:rPr lang="zh-TW" altLang="en-US" sz="3000" dirty="0"/>
              <a:t>的</a:t>
            </a:r>
            <a:r>
              <a:rPr lang="en-US" altLang="zh-TW" sz="3000" dirty="0"/>
              <a:t>SARA</a:t>
            </a:r>
            <a:r>
              <a:rPr lang="zh-TW" altLang="en-US" sz="3000" dirty="0"/>
              <a:t>分數：基線、第</a:t>
            </a:r>
            <a:r>
              <a:rPr lang="zh-TW" altLang="en-US" sz="3000" dirty="0"/>
              <a:t>二年</a:t>
            </a:r>
            <a:r>
              <a:rPr lang="zh-TW" altLang="en-US" sz="3000" dirty="0" smtClean="0"/>
              <a:t>、第六年（計算後的數據）</a:t>
            </a:r>
            <a:endParaRPr lang="en-US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2613488" y="5668707"/>
            <a:ext cx="7463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註：「計算後的數據」指將所有非第</a:t>
            </a:r>
            <a:r>
              <a:rPr lang="en-US" altLang="zh-CN" sz="1400" dirty="0" smtClean="0"/>
              <a:t>2</a:t>
            </a:r>
            <a:r>
              <a:rPr lang="zh-CN" altLang="en-US" sz="1400" dirty="0" smtClean="0"/>
              <a:t>年跟進的病例的</a:t>
            </a:r>
            <a:r>
              <a:rPr lang="en-US" altLang="zh-CN" sz="1400" dirty="0" smtClean="0"/>
              <a:t>SARA</a:t>
            </a:r>
            <a:r>
              <a:rPr lang="zh-CN" altLang="en-US" sz="1400" dirty="0" smtClean="0"/>
              <a:t>分數，按照假定的線性發展情形，計算出每人第二年的</a:t>
            </a:r>
            <a:r>
              <a:rPr lang="en-US" altLang="zh-CN" sz="1400" dirty="0" smtClean="0"/>
              <a:t>SARA</a:t>
            </a:r>
            <a:r>
              <a:rPr lang="zh-CN" altLang="en-US" sz="1400" dirty="0" smtClean="0"/>
              <a:t>分數，再做比較分析。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9261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謝謝各位！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446E-999C-4D49-8F1D-BD940835C9F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88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5762</TotalTime>
  <Words>487</Words>
  <Application>Microsoft Office PowerPoint</Application>
  <PresentationFormat>Widescreen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微軟正黑體</vt:lpstr>
      <vt:lpstr>SimHei</vt:lpstr>
      <vt:lpstr>SimHei</vt:lpstr>
      <vt:lpstr>Arial</vt:lpstr>
      <vt:lpstr>Arial Black</vt:lpstr>
      <vt:lpstr>Calibri</vt:lpstr>
      <vt:lpstr>Courier New</vt:lpstr>
      <vt:lpstr>Wingdings</vt:lpstr>
      <vt:lpstr>Wood Type</vt:lpstr>
      <vt:lpstr>香港脊髓小腦萎縮症病人登記名冊 研究現況</vt:lpstr>
      <vt:lpstr>研究簡介</vt:lpstr>
      <vt:lpstr>研究概況</vt:lpstr>
      <vt:lpstr>招募進度</vt:lpstr>
      <vt:lpstr>研究跟進情況</vt:lpstr>
      <vt:lpstr>數據分析結果</vt:lpstr>
      <vt:lpstr>PowerPoint Presentation</vt:lpstr>
      <vt:lpstr>PowerPoint Presentation</vt:lpstr>
      <vt:lpstr>謝謝各位！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status of HKSCA Registry</dc:title>
  <dc:creator>hanyixun1996@gmail.com</dc:creator>
  <cp:lastModifiedBy>hanyixun1996@gmail.com</cp:lastModifiedBy>
  <cp:revision>86</cp:revision>
  <dcterms:created xsi:type="dcterms:W3CDTF">2019-01-22T04:29:27Z</dcterms:created>
  <dcterms:modified xsi:type="dcterms:W3CDTF">2021-08-21T06:59:36Z</dcterms:modified>
</cp:coreProperties>
</file>